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68" r:id="rId15"/>
    <p:sldId id="270" r:id="rId16"/>
    <p:sldId id="269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8" autoAdjust="0"/>
    <p:restoredTop sz="94660"/>
  </p:normalViewPr>
  <p:slideViewPr>
    <p:cSldViewPr snapToGrid="0">
      <p:cViewPr>
        <p:scale>
          <a:sx n="77" d="100"/>
          <a:sy n="77" d="100"/>
        </p:scale>
        <p:origin x="210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10/4/2015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544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378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10/4/2015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968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10/4/2015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2886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10/4/2015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937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808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047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418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10/4/2015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143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541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10/4/2015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884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537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282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481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734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54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723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4333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ound_pressure" TargetMode="External"/><Relationship Id="rId2" Type="http://schemas.openxmlformats.org/officeDocument/2006/relationships/hyperlink" Target="https://en.wikipedia.org/wiki/Sound_wave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k.wikipedia.org/wiki/Kondenz%C3%A1tor" TargetMode="External"/><Relationship Id="rId7" Type="http://schemas.openxmlformats.org/officeDocument/2006/relationships/image" Target="../media/image31.jpeg"/><Relationship Id="rId2" Type="http://schemas.openxmlformats.org/officeDocument/2006/relationships/hyperlink" Target="https://sk.wikipedia.org/wiki/Elektrick%C3%BD_pr%C3%BA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hyperlink" Target="https://sk.wikipedia.org/wiki/Tranzistor_(polovodi%C4%8Dov%C3%A1_s%C3%BA%C4%8Diastka)" TargetMode="External"/><Relationship Id="rId4" Type="http://schemas.openxmlformats.org/officeDocument/2006/relationships/hyperlink" Target="https://sk.wikipedia.org/wiki/Elektr%C3%B3nka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k.wikipedia.org/wiki/Ucho" TargetMode="External"/><Relationship Id="rId2" Type="http://schemas.openxmlformats.org/officeDocument/2006/relationships/hyperlink" Target="https://sk.wikipedia.org/wiki/Mechanick%C3%A9_vlnenie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k.wikipedia.org/wiki/Hz" TargetMode="External"/><Relationship Id="rId2" Type="http://schemas.openxmlformats.org/officeDocument/2006/relationships/hyperlink" Target="https://sk.wikipedia.org/wiki/Frekvenci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4" Type="http://schemas.openxmlformats.org/officeDocument/2006/relationships/hyperlink" Target="https://sk.wikipedia.org/wiki/KHz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k.wikipedia.org/wiki/Mechanick%C3%A9_vlnenie" TargetMode="External"/><Relationship Id="rId7" Type="http://schemas.openxmlformats.org/officeDocument/2006/relationships/image" Target="../media/image8.jpeg"/><Relationship Id="rId2" Type="http://schemas.openxmlformats.org/officeDocument/2006/relationships/hyperlink" Target="https://sk.wikipedia.org/wiki/Spektru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hyperlink" Target="https://sk.wikipedia.org/wiki/%C4%8Clovek" TargetMode="External"/><Relationship Id="rId4" Type="http://schemas.openxmlformats.org/officeDocument/2006/relationships/hyperlink" Target="https://sk.wikipedia.org/wiki/Vzduch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k.wikipedia.org/wiki/Ultrazvuk" TargetMode="External"/><Relationship Id="rId2" Type="http://schemas.openxmlformats.org/officeDocument/2006/relationships/hyperlink" Target="https://sk.wikipedia.org/wiki/Infrazvuk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k.wikipedia.org/wiki/Skuto%C4%8Dn%C3%BD_zvuk" TargetMode="External"/><Relationship Id="rId2" Type="http://schemas.openxmlformats.org/officeDocument/2006/relationships/hyperlink" Target="https://sk.wikipedia.org/wiki/Aristotele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hyperlink" Target="https://sk.wikipedia.org/wiki/Mo%C5%BEn%C3%BD_zvuk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einrich_Rubens" TargetMode="External"/><Relationship Id="rId2" Type="http://schemas.openxmlformats.org/officeDocument/2006/relationships/hyperlink" Target="https://en.wikipedia.org/wiki/Standing_wave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3129566" y="553791"/>
            <a:ext cx="9465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7200" dirty="0" smtClean="0">
                <a:solidFill>
                  <a:srgbClr val="0070C0"/>
                </a:solidFill>
              </a:rPr>
              <a:t>Noc výskumníkov </a:t>
            </a:r>
            <a:endParaRPr lang="sk-SK" sz="7200" dirty="0">
              <a:solidFill>
                <a:srgbClr val="0070C0"/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1004552" y="2343955"/>
            <a:ext cx="8891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err="1" smtClean="0">
                <a:solidFill>
                  <a:schemeClr val="accent2"/>
                </a:solidFill>
              </a:rPr>
              <a:t>Rubensová</a:t>
            </a:r>
            <a:r>
              <a:rPr lang="sk-SK" sz="3600" dirty="0" smtClean="0">
                <a:solidFill>
                  <a:schemeClr val="accent2"/>
                </a:solidFill>
              </a:rPr>
              <a:t> </a:t>
            </a:r>
            <a:r>
              <a:rPr lang="sk-SK" sz="3600" dirty="0" smtClean="0">
                <a:solidFill>
                  <a:schemeClr val="accent2"/>
                </a:solidFill>
              </a:rPr>
              <a:t>trubica </a:t>
            </a:r>
            <a:r>
              <a:rPr lang="sk-SK" sz="3600" dirty="0" smtClean="0">
                <a:solidFill>
                  <a:schemeClr val="accent2"/>
                </a:solidFill>
              </a:rPr>
              <a:t>a </a:t>
            </a:r>
            <a:r>
              <a:rPr lang="sk-SK" sz="3600" dirty="0" smtClean="0">
                <a:solidFill>
                  <a:schemeClr val="accent2"/>
                </a:solidFill>
              </a:rPr>
              <a:t>elektrický </a:t>
            </a:r>
            <a:r>
              <a:rPr lang="sk-SK" sz="3600" dirty="0" smtClean="0">
                <a:solidFill>
                  <a:schemeClr val="accent2"/>
                </a:solidFill>
              </a:rPr>
              <a:t>obvod</a:t>
            </a:r>
            <a:endParaRPr lang="sk-SK" sz="3600" dirty="0">
              <a:solidFill>
                <a:schemeClr val="accent2"/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128789" y="6426558"/>
            <a:ext cx="5653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Sára </a:t>
            </a:r>
            <a:r>
              <a:rPr lang="sk-SK" dirty="0" err="1" smtClean="0"/>
              <a:t>Čambalová</a:t>
            </a:r>
            <a:r>
              <a:rPr lang="sk-SK" dirty="0" smtClean="0"/>
              <a:t> a Matúš Nemec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4162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935864" y="1534613"/>
            <a:ext cx="78217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latin typeface="Arial" panose="020B0604020202020204" pitchFamily="34" charset="0"/>
              </a:rPr>
              <a:t>graficky ukazuje vzťah medzi </a:t>
            </a:r>
            <a:r>
              <a:rPr lang="sk-SK" sz="2400" dirty="0">
                <a:latin typeface="Arial" panose="020B0604020202020204" pitchFamily="34" charset="0"/>
                <a:hlinkClick r:id="rId2" tooltip="Zvukové vlny"/>
              </a:rPr>
              <a:t>zvukových vĺn</a:t>
            </a:r>
            <a:r>
              <a:rPr lang="sk-SK" sz="2400" dirty="0">
                <a:latin typeface="Arial" panose="020B0604020202020204" pitchFamily="34" charset="0"/>
              </a:rPr>
              <a:t> a </a:t>
            </a:r>
            <a:r>
              <a:rPr lang="sk-SK" sz="2400" dirty="0">
                <a:latin typeface="Arial" panose="020B0604020202020204" pitchFamily="34" charset="0"/>
                <a:hlinkClick r:id="rId3" tooltip="Akustického tlaku"/>
              </a:rPr>
              <a:t>akustického </a:t>
            </a:r>
            <a:r>
              <a:rPr lang="sk-SK" sz="2400" dirty="0">
                <a:latin typeface="Arial" panose="020B0604020202020204" pitchFamily="34" charset="0"/>
              </a:rPr>
              <a:t>tlaku, ako primitívne osciloskopu</a:t>
            </a:r>
            <a:endParaRPr lang="sk-SK" sz="2400" dirty="0"/>
          </a:p>
        </p:txBody>
      </p:sp>
      <p:pic>
        <p:nvPicPr>
          <p:cNvPr id="2050" name="Picture 2" descr="https://glimpsejournal.files.wordpress.com/2012/07/3724359284_2753bdb3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1" y="2952905"/>
            <a:ext cx="4762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ghvtrading.sk/data/imgs/1721b-atten-rada-ads1000cm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0284">
            <a:off x="6583145" y="3290913"/>
            <a:ext cx="4928378" cy="283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49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to.hu/wp-content/uploads/2014/04/pyro-board-bunsen-rubens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6405">
            <a:off x="321972" y="1261551"/>
            <a:ext cx="5014130" cy="275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velodyne.com/blog/wp-content/uploads/2012/08/RTEmagicC_RubensTube-loud-overview.p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978" y="176972"/>
            <a:ext cx="28575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thenakedscientists.com/HTML/uploads/RTEmagicC_RubensTube-loud-overview2_01.p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739" y="1496185"/>
            <a:ext cx="285750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cdn.instructables.com/F4K/1LOM/F5Y3TML5/F4K1LOMF5Y3TML5.LAR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493" y="4095482"/>
            <a:ext cx="5921554" cy="240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90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5550795" y="605307"/>
            <a:ext cx="6800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dirty="0" smtClean="0">
                <a:solidFill>
                  <a:schemeClr val="accent2"/>
                </a:solidFill>
              </a:rPr>
              <a:t>Elektrický obvod</a:t>
            </a:r>
            <a:endParaRPr lang="sk-SK" sz="4800" dirty="0">
              <a:solidFill>
                <a:schemeClr val="accent2"/>
              </a:solidFill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536620" y="1835549"/>
            <a:ext cx="6302062" cy="3543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Základné rozdelenie elektrických obvodov</a:t>
            </a:r>
          </a:p>
          <a:p>
            <a:endParaRPr lang="sk-SK" dirty="0" smtClean="0"/>
          </a:p>
          <a:p>
            <a:r>
              <a:rPr lang="sk-SK" dirty="0" smtClean="0"/>
              <a:t>Elektrické </a:t>
            </a:r>
            <a:r>
              <a:rPr lang="sk-SK" dirty="0"/>
              <a:t>obvody je možné rozdeliť podľa dvoch kritérií:</a:t>
            </a:r>
          </a:p>
          <a:p>
            <a:pPr marL="342900" indent="-342900">
              <a:buFont typeface="+mj-lt"/>
              <a:buAutoNum type="arabicPeriod"/>
            </a:pPr>
            <a:r>
              <a:rPr lang="sk-SK" dirty="0"/>
              <a:t>Podľa priechodu elektrickej energie:</a:t>
            </a:r>
          </a:p>
          <a:p>
            <a:endParaRPr lang="sk-S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Otvorený </a:t>
            </a:r>
            <a:r>
              <a:rPr lang="sk-SK" dirty="0"/>
              <a:t>elektrický obvod - elektrická energia neprechádza, obvod je rozpojený</a:t>
            </a:r>
          </a:p>
          <a:p>
            <a:endParaRPr lang="sk-S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Uzavretý </a:t>
            </a:r>
            <a:r>
              <a:rPr lang="sk-SK" dirty="0"/>
              <a:t>elektrický obvod - elektrická energia prechádza, obvodom tečie prúd a je na ňom merateľné napätie</a:t>
            </a:r>
          </a:p>
        </p:txBody>
      </p:sp>
      <p:pic>
        <p:nvPicPr>
          <p:cNvPr id="4098" name="Picture 2" descr="http://www.elektrorevize.ih.cz/cedul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9807">
            <a:off x="9317864" y="1623468"/>
            <a:ext cx="2656894" cy="213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hnonline.sk/sites/default/files/thumbnails/article/201309/ruka_elektrina_-iarovka_136964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644" y="4049276"/>
            <a:ext cx="3807667" cy="263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38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764839" y="1137822"/>
            <a:ext cx="88642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b="1" dirty="0">
                <a:latin typeface="Arial" panose="020B0604020202020204" pitchFamily="34" charset="0"/>
              </a:rPr>
              <a:t>Elektrický obvod</a:t>
            </a:r>
            <a:r>
              <a:rPr lang="sk-SK" sz="2400" dirty="0">
                <a:latin typeface="Arial" panose="020B0604020202020204" pitchFamily="34" charset="0"/>
              </a:rPr>
              <a:t> je súhrn prvkov tvoriacich uzavretú cestu pre </a:t>
            </a:r>
            <a:r>
              <a:rPr lang="sk-SK" sz="2400" dirty="0">
                <a:latin typeface="Arial" panose="020B0604020202020204" pitchFamily="34" charset="0"/>
                <a:hlinkClick r:id="rId2" tooltip="Elektrický prúd"/>
              </a:rPr>
              <a:t>elektrický prúd</a:t>
            </a:r>
            <a:r>
              <a:rPr lang="sk-SK" sz="2400" dirty="0">
                <a:latin typeface="Arial" panose="020B0604020202020204" pitchFamily="34" charset="0"/>
              </a:rPr>
              <a:t>; vodivé spojenie rôznych prvkov, napr. odporov</a:t>
            </a:r>
            <a:r>
              <a:rPr lang="sk-SK" sz="2400" dirty="0" smtClean="0">
                <a:latin typeface="Arial" panose="020B0604020202020204" pitchFamily="34" charset="0"/>
              </a:rPr>
              <a:t>, </a:t>
            </a:r>
            <a:r>
              <a:rPr lang="sk-SK" sz="2400" dirty="0" smtClean="0">
                <a:latin typeface="Arial" panose="020B0604020202020204" pitchFamily="34" charset="0"/>
                <a:hlinkClick r:id="rId3" tooltip="Kondenzátor"/>
              </a:rPr>
              <a:t>kondenzátorov</a:t>
            </a:r>
            <a:r>
              <a:rPr lang="sk-SK" sz="2400" dirty="0">
                <a:latin typeface="Arial" panose="020B0604020202020204" pitchFamily="34" charset="0"/>
              </a:rPr>
              <a:t>, cievok, zosilňovacích prvkov (</a:t>
            </a:r>
            <a:r>
              <a:rPr lang="sk-SK" sz="2400" dirty="0">
                <a:latin typeface="Arial" panose="020B0604020202020204" pitchFamily="34" charset="0"/>
                <a:hlinkClick r:id="rId4" tooltip="Elektrónka"/>
              </a:rPr>
              <a:t>elektrónok</a:t>
            </a:r>
            <a:r>
              <a:rPr lang="sk-SK" sz="2400" dirty="0">
                <a:latin typeface="Arial" panose="020B0604020202020204" pitchFamily="34" charset="0"/>
              </a:rPr>
              <a:t>, </a:t>
            </a:r>
            <a:r>
              <a:rPr lang="sk-SK" sz="2400" dirty="0">
                <a:latin typeface="Arial" panose="020B0604020202020204" pitchFamily="34" charset="0"/>
                <a:hlinkClick r:id="rId5" tooltip="Tranzistor (polovodičová súčiastka)"/>
              </a:rPr>
              <a:t>tranzistorov</a:t>
            </a:r>
            <a:r>
              <a:rPr lang="sk-SK" sz="2400" dirty="0">
                <a:latin typeface="Arial" panose="020B0604020202020204" pitchFamily="34" charset="0"/>
              </a:rPr>
              <a:t>)</a:t>
            </a:r>
            <a:endParaRPr lang="sk-SK" sz="2400" dirty="0"/>
          </a:p>
        </p:txBody>
      </p:sp>
      <p:pic>
        <p:nvPicPr>
          <p:cNvPr id="8194" name="Picture 2" descr="http://www.hifionline.cz/photos/original/6dj8-predzesilovaci-elektronk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84550">
            <a:off x="8220206" y="3169085"/>
            <a:ext cx="2849671" cy="284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rwe.cz/cs/img/Zarovk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2049">
            <a:off x="2221282" y="3321968"/>
            <a:ext cx="2231633" cy="289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73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730685" y="1675728"/>
            <a:ext cx="7010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 smtClean="0"/>
              <a:t>2. Podľa </a:t>
            </a:r>
            <a:r>
              <a:rPr lang="sk-SK" sz="2400" dirty="0"/>
              <a:t>zložitosti:</a:t>
            </a:r>
          </a:p>
          <a:p>
            <a:endParaRPr lang="sk-SK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/>
              <a:t>Jednoduchý </a:t>
            </a:r>
            <a:r>
              <a:rPr lang="sk-SK" sz="2400" dirty="0"/>
              <a:t>elektrický obvod (zdroj, vodič, spotrebič)</a:t>
            </a:r>
          </a:p>
          <a:p>
            <a:endParaRPr lang="sk-SK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/>
              <a:t>Rozvetvený</a:t>
            </a:r>
            <a:r>
              <a:rPr lang="sk-SK" sz="2400" dirty="0"/>
              <a:t>, alebo ak zložitý elektrický obvod (viac prvkov)</a:t>
            </a:r>
          </a:p>
        </p:txBody>
      </p:sp>
      <p:pic>
        <p:nvPicPr>
          <p:cNvPr id="5122" name="Picture 2" descr="http://www.oskole.sk/userfiles/image/Zofia/Marec/Fyzika/elektrick%C3%BD%20obvod,%20fyzika,%20zs,%206_roc_html_79349a6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7152">
            <a:off x="7782506" y="2295420"/>
            <a:ext cx="4006315" cy="298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16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505216" y="1458507"/>
            <a:ext cx="659704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k-SK" sz="2000" dirty="0">
                <a:latin typeface="Arial" panose="020B0604020202020204" pitchFamily="34" charset="0"/>
              </a:rPr>
              <a:t>Elektrický obvod, ktorý neobsahuje uzly, je jednoduchý elektrický obvod.</a:t>
            </a:r>
          </a:p>
          <a:p>
            <a:pPr>
              <a:buFont typeface="Arial" panose="020B0604020202020204" pitchFamily="34" charset="0"/>
              <a:buChar char="•"/>
            </a:pPr>
            <a:endParaRPr lang="sk-SK" sz="2000" dirty="0" smtClean="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k-SK" sz="2000" dirty="0" smtClean="0">
                <a:latin typeface="Arial" panose="020B0604020202020204" pitchFamily="34" charset="0"/>
              </a:rPr>
              <a:t>Časť </a:t>
            </a:r>
            <a:r>
              <a:rPr lang="sk-SK" sz="2000" dirty="0">
                <a:latin typeface="Arial" panose="020B0604020202020204" pitchFamily="34" charset="0"/>
              </a:rPr>
              <a:t>elektrického obvodu medzi dvoma uzlami sa nazýva vetva.</a:t>
            </a:r>
          </a:p>
          <a:p>
            <a:pPr>
              <a:buFont typeface="Arial" panose="020B0604020202020204" pitchFamily="34" charset="0"/>
              <a:buChar char="•"/>
            </a:pPr>
            <a:endParaRPr lang="sk-SK" sz="2000" dirty="0" smtClean="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k-SK" sz="2000" dirty="0" smtClean="0">
                <a:latin typeface="Arial" panose="020B0604020202020204" pitchFamily="34" charset="0"/>
              </a:rPr>
              <a:t>V </a:t>
            </a:r>
            <a:r>
              <a:rPr lang="sk-SK" sz="2000" dirty="0">
                <a:latin typeface="Arial" panose="020B0604020202020204" pitchFamily="34" charset="0"/>
              </a:rPr>
              <a:t>uzloch elektrického obvodu sa prúd rozvetvuje.</a:t>
            </a:r>
          </a:p>
          <a:p>
            <a:pPr>
              <a:buFont typeface="Arial" panose="020B0604020202020204" pitchFamily="34" charset="0"/>
              <a:buChar char="•"/>
            </a:pPr>
            <a:endParaRPr lang="sk-SK" sz="2000" dirty="0" smtClean="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k-SK" sz="2000" dirty="0" smtClean="0">
                <a:latin typeface="Arial" panose="020B0604020202020204" pitchFamily="34" charset="0"/>
              </a:rPr>
              <a:t>Ampérmeter </a:t>
            </a:r>
            <a:r>
              <a:rPr lang="sk-SK" sz="2000" dirty="0">
                <a:latin typeface="Arial" panose="020B0604020202020204" pitchFamily="34" charset="0"/>
              </a:rPr>
              <a:t>pripájame sériovo k prvku elektrického obvodu, v ktorom meriame prúd.</a:t>
            </a:r>
          </a:p>
          <a:p>
            <a:pPr>
              <a:buFont typeface="Arial" panose="020B0604020202020204" pitchFamily="34" charset="0"/>
              <a:buChar char="•"/>
            </a:pPr>
            <a:endParaRPr lang="sk-SK" sz="2000" dirty="0" smtClean="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k-SK" sz="2000" dirty="0" smtClean="0">
                <a:latin typeface="Arial" panose="020B0604020202020204" pitchFamily="34" charset="0"/>
              </a:rPr>
              <a:t>Voltmeter </a:t>
            </a:r>
            <a:r>
              <a:rPr lang="sk-SK" sz="2000" dirty="0">
                <a:latin typeface="Arial" panose="020B0604020202020204" pitchFamily="34" charset="0"/>
              </a:rPr>
              <a:t>pripájame paralelne k prvku elektrického obvodu, na ktorom meriame napätie.</a:t>
            </a:r>
          </a:p>
          <a:p>
            <a:pPr>
              <a:buFont typeface="Arial" panose="020B0604020202020204" pitchFamily="34" charset="0"/>
              <a:buChar char="•"/>
            </a:pPr>
            <a:endParaRPr lang="sk-SK" sz="2000" dirty="0" smtClean="0"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sk-SK" sz="2000" dirty="0" smtClean="0">
                <a:latin typeface="Arial" panose="020B0604020202020204" pitchFamily="34" charset="0"/>
              </a:rPr>
              <a:t>Každým </a:t>
            </a:r>
            <a:r>
              <a:rPr lang="sk-SK" sz="2000" dirty="0">
                <a:latin typeface="Arial" panose="020B0604020202020204" pitchFamily="34" charset="0"/>
              </a:rPr>
              <a:t>prvkom jednoduchého elektrického obvodu prechádza rovnaký prúd.</a:t>
            </a:r>
            <a:endParaRPr lang="sk-SK" sz="2000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7170" name="Picture 2" descr="http://nd01.jxs.cz/761/640/6733b1369c_50115330_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463" y="1619511"/>
            <a:ext cx="43815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00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oskole.sk/userfiles/image/Zofia/Marec/Fyzika/elektrick%C3%BD%20obvod,%20fyzika,%20zs,%206_roc_html_m1804806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048" y="1950304"/>
            <a:ext cx="4403899" cy="375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Šípka nadol 1"/>
          <p:cNvSpPr/>
          <p:nvPr/>
        </p:nvSpPr>
        <p:spPr>
          <a:xfrm>
            <a:off x="6491112" y="2293698"/>
            <a:ext cx="523463" cy="8016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2678568" y="2707057"/>
            <a:ext cx="1390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vetva</a:t>
            </a:r>
            <a:endParaRPr lang="sk-SK" sz="2800" dirty="0"/>
          </a:p>
        </p:txBody>
      </p:sp>
      <p:cxnSp>
        <p:nvCxnSpPr>
          <p:cNvPr id="8" name="Rovná spojovacia šípka 7"/>
          <p:cNvCxnSpPr/>
          <p:nvPr/>
        </p:nvCxnSpPr>
        <p:spPr>
          <a:xfrm flipH="1">
            <a:off x="3795386" y="2368855"/>
            <a:ext cx="2957458" cy="65135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6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snizujeme.cz/wp-content/uploads/2012/11/co_je_elektrina_snizujeme_c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939" y="320460"/>
            <a:ext cx="3498981" cy="233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ipravda.sk/res/2013/03/17/thumbs/elektrina-ekologia-clan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2715">
            <a:off x="257506" y="1357917"/>
            <a:ext cx="3469890" cy="259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api.cenyenergie.cz/Files/ResizedImages/FckGallery/%C5%BE%C3%A1rovky_-1x2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6692">
            <a:off x="8602687" y="3297160"/>
            <a:ext cx="32099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www.zachranny-kruh.cz/image.php?idx=293220&amp;di=4&amp;mw=400&amp;mh=4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272" y="1089763"/>
            <a:ext cx="2755988" cy="206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storage.pozary.cz/2014/12/54970ab066c34/rlol5rj1a7/1200x9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001" y="3889058"/>
            <a:ext cx="3632568" cy="256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42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2122319" y="1439160"/>
            <a:ext cx="81227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Below"/>
              <a:lightRig rig="threePt" dir="t"/>
            </a:scene3d>
          </a:bodyPr>
          <a:lstStyle/>
          <a:p>
            <a:pPr algn="ctr"/>
            <a:r>
              <a:rPr lang="sk-SK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Ďakujeme za pozornosť</a:t>
            </a:r>
            <a:endParaRPr lang="sk-SK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244" name="Picture 4" descr="http://www.saspi.cz/photos/profiles/1265559511_371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391">
            <a:off x="234230" y="853074"/>
            <a:ext cx="16764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gifmania.sk/Animovane-Gify-Smajlici/Animovane-Obrazky-Smajliky-So-Spravou/Smajliky-So-Spravou-8239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7448">
            <a:off x="7057417" y="3387935"/>
            <a:ext cx="3609975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i6.glitter-graphics.org/pub/1064/1064436exe8hnly7h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5665">
            <a:off x="3795386" y="2919993"/>
            <a:ext cx="1902434" cy="271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40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3825026" y="244699"/>
            <a:ext cx="4765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dirty="0" smtClean="0"/>
              <a:t> </a:t>
            </a:r>
            <a:r>
              <a:rPr lang="sk-SK" sz="5400" dirty="0"/>
              <a:t>Š</a:t>
            </a:r>
            <a:r>
              <a:rPr lang="sk-SK" sz="5400" dirty="0" smtClean="0"/>
              <a:t>írenia zvuku</a:t>
            </a:r>
            <a:endParaRPr lang="sk-SK" sz="5400" dirty="0"/>
          </a:p>
        </p:txBody>
      </p:sp>
      <p:sp>
        <p:nvSpPr>
          <p:cNvPr id="3" name="BlokTextu 2"/>
          <p:cNvSpPr txBox="1"/>
          <p:nvPr/>
        </p:nvSpPr>
        <p:spPr>
          <a:xfrm>
            <a:off x="180303" y="1648497"/>
            <a:ext cx="685156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/>
              <a:t>Zvuk môžeme vnímať len za určitých </a:t>
            </a:r>
            <a:r>
              <a:rPr lang="sk-SK" sz="2000" b="1" dirty="0" smtClean="0"/>
              <a:t>podmienok: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sk-SK" sz="2000" b="1" dirty="0"/>
              <a:t> musí existovať: zdroj zvuku</a:t>
            </a:r>
            <a:r>
              <a:rPr lang="sk-SK" sz="2000" b="1" dirty="0" smtClean="0"/>
              <a:t>,</a:t>
            </a:r>
          </a:p>
          <a:p>
            <a:r>
              <a:rPr lang="sk-SK" sz="2000" b="1" dirty="0" smtClean="0"/>
              <a:t>                                 </a:t>
            </a:r>
            <a:r>
              <a:rPr lang="sk-SK" sz="2000" b="1" dirty="0"/>
              <a:t>prostredie, ktorým sa </a:t>
            </a:r>
            <a:r>
              <a:rPr lang="sk-SK" sz="2000" b="1" dirty="0" smtClean="0"/>
              <a:t>šír a</a:t>
            </a:r>
          </a:p>
          <a:p>
            <a:r>
              <a:rPr lang="sk-SK" sz="2000" b="1" dirty="0"/>
              <a:t> </a:t>
            </a:r>
            <a:r>
              <a:rPr lang="sk-SK" sz="2000" b="1" dirty="0" smtClean="0"/>
              <a:t>                                 </a:t>
            </a:r>
            <a:r>
              <a:rPr lang="sk-SK" sz="2000" b="1" dirty="0"/>
              <a:t> zdravý </a:t>
            </a:r>
            <a:r>
              <a:rPr lang="sk-SK" sz="2000" b="1" dirty="0" smtClean="0"/>
              <a:t>sluch</a:t>
            </a:r>
          </a:p>
          <a:p>
            <a:r>
              <a:rPr lang="sk-SK" sz="2000" b="1" dirty="0"/>
              <a:t> </a:t>
            </a:r>
            <a:r>
              <a:rPr lang="sk-SK" b="1" dirty="0"/>
              <a:t>Zvuk je každé pozdĺžne </a:t>
            </a:r>
            <a:r>
              <a:rPr lang="sk-SK" b="1" dirty="0">
                <a:hlinkClick r:id="rId2" tooltip="Mechanické vlnenie"/>
              </a:rPr>
              <a:t>mechanické vlnenie</a:t>
            </a:r>
            <a:r>
              <a:rPr lang="sk-SK" b="1" dirty="0"/>
              <a:t> v látkovom prostredí, ktoré je schopné vyvolať v ľudskom </a:t>
            </a:r>
            <a:r>
              <a:rPr lang="sk-SK" b="1" dirty="0">
                <a:hlinkClick r:id="rId3" tooltip="Ucho"/>
              </a:rPr>
              <a:t>uchu</a:t>
            </a:r>
            <a:r>
              <a:rPr lang="sk-SK" b="1" dirty="0"/>
              <a:t> sluchový vnem.</a:t>
            </a:r>
            <a:endParaRPr lang="sk-SK" b="1" dirty="0" smtClean="0"/>
          </a:p>
          <a:p>
            <a:r>
              <a:rPr lang="sk-SK" dirty="0"/>
              <a:t> </a:t>
            </a:r>
            <a:r>
              <a:rPr lang="sk-SK" dirty="0" smtClean="0"/>
              <a:t>                                 </a:t>
            </a:r>
            <a:endParaRPr lang="sk-SK" dirty="0"/>
          </a:p>
          <a:p>
            <a:endParaRPr lang="sk-SK" dirty="0"/>
          </a:p>
        </p:txBody>
      </p:sp>
      <p:pic>
        <p:nvPicPr>
          <p:cNvPr id="1030" name="Picture 6" descr="http://i.idnes.cz/bw/22/h_audigyreflec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27715">
            <a:off x="6685165" y="1178818"/>
            <a:ext cx="49149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krytiny-strechy.cz/downloads/obrazky%20v%20clancich/4%20akusticke%20izolac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1478">
            <a:off x="2047229" y="4244545"/>
            <a:ext cx="2638425" cy="22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71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017430" y="4237150"/>
            <a:ext cx="101099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hlinkClick r:id="rId2" tooltip="Frekvencia"/>
              </a:rPr>
              <a:t>Frekvencia</a:t>
            </a:r>
            <a:r>
              <a:rPr lang="sk-SK" sz="2800" dirty="0"/>
              <a:t> tohto vlnenia leží približne v rozsahu 20 </a:t>
            </a:r>
            <a:r>
              <a:rPr lang="sk-SK" sz="2800" dirty="0">
                <a:hlinkClick r:id="rId3" tooltip="Hz"/>
              </a:rPr>
              <a:t>Hz</a:t>
            </a:r>
            <a:r>
              <a:rPr lang="sk-SK" sz="2800" dirty="0"/>
              <a:t> až 20 </a:t>
            </a:r>
            <a:r>
              <a:rPr lang="sk-SK" sz="2800" dirty="0">
                <a:hlinkClick r:id="rId4" tooltip="KHz"/>
              </a:rPr>
              <a:t>kHz</a:t>
            </a:r>
            <a:r>
              <a:rPr lang="sk-SK" sz="2800" dirty="0"/>
              <a:t> (záleží na individuálnych danostiach človeka), mimo týchto hraníc človek zvuk nevníma.</a:t>
            </a:r>
            <a:r>
              <a:rPr lang="sk-SK" dirty="0"/>
              <a:t> </a:t>
            </a:r>
          </a:p>
        </p:txBody>
      </p:sp>
      <p:pic>
        <p:nvPicPr>
          <p:cNvPr id="1026" name="Picture 2" descr="http://old.zssromotovo.cz/projekt/2006/obrazky/zvuk_vlneni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0244">
            <a:off x="426033" y="1342080"/>
            <a:ext cx="4638675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epochaplus.cz/wp-content/uploads/Foto124-634x42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026">
            <a:off x="6761338" y="1056861"/>
            <a:ext cx="3927813" cy="261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08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798490" y="4739426"/>
            <a:ext cx="100068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/>
              <a:t>Zvuk</a:t>
            </a:r>
            <a:r>
              <a:rPr lang="sk-SK" sz="3200" dirty="0"/>
              <a:t> je teda časť </a:t>
            </a:r>
            <a:r>
              <a:rPr lang="sk-SK" sz="3200" dirty="0">
                <a:hlinkClick r:id="rId2" tooltip="Spektrum"/>
              </a:rPr>
              <a:t>spektra</a:t>
            </a:r>
            <a:r>
              <a:rPr lang="sk-SK" sz="3200" dirty="0"/>
              <a:t> </a:t>
            </a:r>
            <a:r>
              <a:rPr lang="sk-SK" sz="3200" dirty="0">
                <a:hlinkClick r:id="rId3" tooltip="Mechanické vlnenie"/>
              </a:rPr>
              <a:t>mechanického vlnenia</a:t>
            </a:r>
            <a:r>
              <a:rPr lang="sk-SK" sz="3200" dirty="0"/>
              <a:t> </a:t>
            </a:r>
            <a:r>
              <a:rPr lang="sk-SK" sz="3200" dirty="0">
                <a:hlinkClick r:id="rId4" tooltip="Vzduch"/>
              </a:rPr>
              <a:t>vzduchu</a:t>
            </a:r>
            <a:r>
              <a:rPr lang="sk-SK" sz="3200" dirty="0"/>
              <a:t>, ktorú je schopný vnímať </a:t>
            </a:r>
            <a:r>
              <a:rPr lang="sk-SK" sz="3200" dirty="0" smtClean="0">
                <a:hlinkClick r:id="rId5" tooltip="Človek"/>
              </a:rPr>
              <a:t>človek</a:t>
            </a:r>
            <a:r>
              <a:rPr lang="en-US" sz="3200" dirty="0" smtClean="0"/>
              <a:t>.</a:t>
            </a:r>
            <a:endParaRPr lang="sk-SK" sz="3200" dirty="0"/>
          </a:p>
        </p:txBody>
      </p:sp>
      <p:pic>
        <p:nvPicPr>
          <p:cNvPr id="2054" name="Picture 6" descr="https://loomen.carnet.hr/pluginfile.php/348604/mod_book/chapter/41748/ZVU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3006">
            <a:off x="1081825" y="751931"/>
            <a:ext cx="4182816" cy="295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ucitel2.estranky.cz/archiv/iobrazek/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2665">
            <a:off x="7303727" y="2228219"/>
            <a:ext cx="4454103" cy="184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27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532586" y="5035640"/>
            <a:ext cx="949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Zvuk s frekvenciou nižšou než 20 </a:t>
            </a:r>
            <a:r>
              <a:rPr lang="pt-BR" sz="2400" dirty="0" smtClean="0"/>
              <a:t>Hz </a:t>
            </a:r>
            <a:r>
              <a:rPr lang="sk-SK" sz="2400" dirty="0" smtClean="0"/>
              <a:t>nazývame</a:t>
            </a:r>
            <a:r>
              <a:rPr lang="sk-SK" sz="2400" dirty="0"/>
              <a:t> </a:t>
            </a:r>
            <a:r>
              <a:rPr lang="sk-SK" sz="2400" dirty="0">
                <a:hlinkClick r:id="rId2" tooltip="Infrazvuk"/>
              </a:rPr>
              <a:t>infrazvuk</a:t>
            </a:r>
            <a:r>
              <a:rPr lang="sk-SK" sz="2400" dirty="0" smtClean="0"/>
              <a:t>.</a:t>
            </a:r>
            <a:endParaRPr lang="en-US" sz="2400" dirty="0" smtClean="0"/>
          </a:p>
          <a:p>
            <a:r>
              <a:rPr lang="sk-SK" sz="2400" dirty="0"/>
              <a:t>Zvuk s frekvenciou vyššou ako 20 </a:t>
            </a:r>
            <a:r>
              <a:rPr lang="sk-SK" sz="2400" dirty="0" err="1" smtClean="0"/>
              <a:t>kH</a:t>
            </a:r>
            <a:r>
              <a:rPr lang="en-US" sz="2400" dirty="0" smtClean="0"/>
              <a:t> </a:t>
            </a:r>
            <a:r>
              <a:rPr lang="sk-SK" sz="2400" dirty="0" err="1" smtClean="0"/>
              <a:t>znazývame</a:t>
            </a:r>
            <a:r>
              <a:rPr lang="sk-SK" sz="2400" dirty="0"/>
              <a:t> </a:t>
            </a:r>
            <a:r>
              <a:rPr lang="sk-SK" sz="2400" dirty="0">
                <a:hlinkClick r:id="rId3" tooltip="Ultrazvuk"/>
              </a:rPr>
              <a:t>ultrazvuk</a:t>
            </a:r>
            <a:endParaRPr lang="sk-SK" sz="2400" dirty="0"/>
          </a:p>
        </p:txBody>
      </p:sp>
      <p:pic>
        <p:nvPicPr>
          <p:cNvPr id="3074" name="Picture 2" descr="http://www.martinaa.estranky.cz/img/mid/48/koupajici-se-sl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80">
            <a:off x="391577" y="437881"/>
            <a:ext cx="3746253" cy="374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andelske-leceni.cz/wp-content/uploads/2015/02/delf%C3%ADn-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4309">
            <a:off x="5409127" y="840030"/>
            <a:ext cx="3335628" cy="229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naturfoto.cz/fotografie/andera/netopier-velky-xxx201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0838">
            <a:off x="9220618" y="2905585"/>
            <a:ext cx="2187217" cy="164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74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287888" y="5370491"/>
            <a:ext cx="10534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/>
              <a:t>Už podľa </a:t>
            </a:r>
            <a:r>
              <a:rPr lang="sk-SK" sz="2800" dirty="0">
                <a:hlinkClick r:id="rId2" tooltip="Aristoteles"/>
              </a:rPr>
              <a:t>Aristotela</a:t>
            </a:r>
            <a:r>
              <a:rPr lang="sk-SK" sz="2800" dirty="0"/>
              <a:t> je zvuk druh pohybu vzduchu; zvuk je podľa neho dvojaký, a síce </a:t>
            </a:r>
            <a:r>
              <a:rPr lang="sk-SK" sz="2800" dirty="0">
                <a:hlinkClick r:id="rId3" tooltip="Skutočný zvuk"/>
              </a:rPr>
              <a:t>skutočný zvuk</a:t>
            </a:r>
            <a:r>
              <a:rPr lang="sk-SK" sz="2800" dirty="0"/>
              <a:t> a </a:t>
            </a:r>
            <a:r>
              <a:rPr lang="sk-SK" sz="2800" dirty="0">
                <a:hlinkClick r:id="rId4" tooltip="Možný zvuk"/>
              </a:rPr>
              <a:t>možný zvuk</a:t>
            </a:r>
            <a:r>
              <a:rPr lang="sk-SK" sz="2800" dirty="0"/>
              <a:t>.</a:t>
            </a:r>
          </a:p>
        </p:txBody>
      </p:sp>
      <p:pic>
        <p:nvPicPr>
          <p:cNvPr id="4100" name="Picture 4" descr="http://www.cie.ugent.be/aristoteles/images/aristoteles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7292">
            <a:off x="1004551" y="655639"/>
            <a:ext cx="2952839" cy="383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primerobgub123.files.wordpress.com/2014/01/aristotel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1730">
            <a:off x="8071885" y="901520"/>
            <a:ext cx="2590703" cy="328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51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8508643" y="2954408"/>
            <a:ext cx="368335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Príklady zvukov:</a:t>
            </a:r>
          </a:p>
          <a:p>
            <a:r>
              <a:rPr lang="sk-SK" sz="2000" dirty="0">
                <a:solidFill>
                  <a:srgbClr val="00FF99"/>
                </a:solidFill>
              </a:rPr>
              <a:t>10 dB šumenie trávy,</a:t>
            </a:r>
          </a:p>
          <a:p>
            <a:r>
              <a:rPr lang="sk-SK" sz="2000" dirty="0">
                <a:solidFill>
                  <a:srgbClr val="00FF99"/>
                </a:solidFill>
              </a:rPr>
              <a:t>20 dB šepot,</a:t>
            </a:r>
          </a:p>
          <a:p>
            <a:r>
              <a:rPr lang="sk-SK" sz="2000" dirty="0">
                <a:solidFill>
                  <a:srgbClr val="00FF99"/>
                </a:solidFill>
              </a:rPr>
              <a:t>40 dB mestský hluk v pozadí,</a:t>
            </a:r>
          </a:p>
          <a:p>
            <a:r>
              <a:rPr lang="sk-SK" sz="2000" dirty="0">
                <a:solidFill>
                  <a:srgbClr val="00FF99"/>
                </a:solidFill>
              </a:rPr>
              <a:t>50 dB bežný hluk pri rozhovore,</a:t>
            </a:r>
          </a:p>
          <a:p>
            <a:r>
              <a:rPr lang="sk-SK" sz="2000" dirty="0">
                <a:solidFill>
                  <a:srgbClr val="00FF99"/>
                </a:solidFill>
              </a:rPr>
              <a:t>60 dB rušná ulica,</a:t>
            </a:r>
          </a:p>
          <a:p>
            <a:r>
              <a:rPr lang="sk-SK" sz="2000" dirty="0">
                <a:solidFill>
                  <a:srgbClr val="00FF99"/>
                </a:solidFill>
              </a:rPr>
              <a:t>80 dB maximálna úroveň TV zvuku,</a:t>
            </a:r>
          </a:p>
          <a:p>
            <a:r>
              <a:rPr lang="sk-SK" sz="2000" dirty="0">
                <a:solidFill>
                  <a:srgbClr val="00FF99"/>
                </a:solidFill>
              </a:rPr>
              <a:t>90 dB motocykel,</a:t>
            </a:r>
          </a:p>
          <a:p>
            <a:r>
              <a:rPr lang="sk-SK" sz="2000" dirty="0">
                <a:solidFill>
                  <a:srgbClr val="00FF99"/>
                </a:solidFill>
              </a:rPr>
              <a:t>110 dB rockový koncert,</a:t>
            </a:r>
          </a:p>
          <a:p>
            <a:r>
              <a:rPr lang="sk-SK" sz="2000" dirty="0">
                <a:solidFill>
                  <a:srgbClr val="00FF99"/>
                </a:solidFill>
              </a:rPr>
              <a:t>120 dB prúdové lietadlo.</a:t>
            </a:r>
          </a:p>
          <a:p>
            <a:endParaRPr lang="sk-SK" dirty="0"/>
          </a:p>
        </p:txBody>
      </p:sp>
      <p:pic>
        <p:nvPicPr>
          <p:cNvPr id="5122" name="Picture 2" descr="http://tapety-na-plochu.ivank.net/wp-content/main/2009_08/01022_grassbycosmic_1680x1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7296">
            <a:off x="338269" y="682311"/>
            <a:ext cx="4271492" cy="266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obrazky.4ever.sk/data/download/auto-moto/motorky/kawasaki,-motorka,-ninja-1438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5830">
            <a:off x="6791896" y="340996"/>
            <a:ext cx="3433491" cy="257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ipravda.sk/res/2011/01/26/thumbs/25631-lietadlo-dovolenka-let-cestovanie-cestujuci-letenka-nestandard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938">
            <a:off x="3079321" y="3382898"/>
            <a:ext cx="3665604" cy="275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02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4984124" y="334850"/>
            <a:ext cx="5898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 err="1" smtClean="0"/>
              <a:t>Rubensová</a:t>
            </a:r>
            <a:r>
              <a:rPr lang="sk-SK" sz="4000" dirty="0" smtClean="0"/>
              <a:t> trubica</a:t>
            </a:r>
            <a:endParaRPr lang="sk-SK" sz="4000" dirty="0"/>
          </a:p>
        </p:txBody>
      </p:sp>
      <p:pic>
        <p:nvPicPr>
          <p:cNvPr id="3" name="Ohnivá trubice - _Laborky_ Gymnázium Václava Beneše Třebízského ve Slané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81784" y="1416576"/>
            <a:ext cx="6693324" cy="5019993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31335" cy="249850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7" y="3039236"/>
            <a:ext cx="3398592" cy="254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8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93170" y="1402655"/>
            <a:ext cx="99350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 err="1" smtClean="0">
                <a:latin typeface="Arial" panose="020B0604020202020204" pitchFamily="34" charset="0"/>
              </a:rPr>
              <a:t>Rubensová</a:t>
            </a:r>
            <a:r>
              <a:rPr lang="sk-SK" b="1" dirty="0" smtClean="0">
                <a:latin typeface="Arial" panose="020B0604020202020204" pitchFamily="34" charset="0"/>
              </a:rPr>
              <a:t> </a:t>
            </a:r>
            <a:r>
              <a:rPr lang="sk-SK" dirty="0" smtClean="0">
                <a:latin typeface="Arial" panose="020B0604020202020204" pitchFamily="34" charset="0"/>
              </a:rPr>
              <a:t>trubica,</a:t>
            </a:r>
            <a:r>
              <a:rPr lang="sk-SK" dirty="0">
                <a:latin typeface="Arial" panose="020B0604020202020204" pitchFamily="34" charset="0"/>
              </a:rPr>
              <a:t> tiež známy </a:t>
            </a:r>
            <a:r>
              <a:rPr lang="sk-SK" dirty="0" smtClean="0">
                <a:latin typeface="Arial" panose="020B0604020202020204" pitchFamily="34" charset="0"/>
              </a:rPr>
              <a:t>ako </a:t>
            </a:r>
            <a:r>
              <a:rPr lang="sk-SK" b="1" dirty="0" err="1" smtClean="0"/>
              <a:t>plamenka</a:t>
            </a:r>
            <a:r>
              <a:rPr lang="sk-SK" b="1" dirty="0"/>
              <a:t>, je </a:t>
            </a:r>
            <a:r>
              <a:rPr lang="sk-SK" b="1" dirty="0" smtClean="0"/>
              <a:t>starožitné</a:t>
            </a:r>
            <a:r>
              <a:rPr lang="sk-SK" b="1" dirty="0"/>
              <a:t> </a:t>
            </a:r>
            <a:r>
              <a:rPr lang="sk-SK" dirty="0" err="1" smtClean="0"/>
              <a:t>fyzikalne</a:t>
            </a:r>
            <a:r>
              <a:rPr lang="sk-SK" dirty="0" smtClean="0"/>
              <a:t> zariadenie </a:t>
            </a:r>
            <a:r>
              <a:rPr lang="sk-SK" dirty="0"/>
              <a:t>pre preukázanie akustických </a:t>
            </a:r>
            <a:r>
              <a:rPr lang="sk-SK" dirty="0">
                <a:hlinkClick r:id="rId2" tooltip="Stojaté vlny"/>
              </a:rPr>
              <a:t>stojatých vĺn</a:t>
            </a:r>
            <a:r>
              <a:rPr lang="sk-SK" dirty="0"/>
              <a:t> v trubici. </a:t>
            </a:r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Vynašiel </a:t>
            </a:r>
            <a:r>
              <a:rPr lang="sk-SK" dirty="0"/>
              <a:t>nemecký fyzik </a:t>
            </a:r>
            <a:r>
              <a:rPr lang="sk-SK" dirty="0" err="1">
                <a:hlinkClick r:id="rId3" tooltip="Heinrich Rubens"/>
              </a:rPr>
              <a:t>Heinrich</a:t>
            </a:r>
            <a:r>
              <a:rPr lang="sk-SK" dirty="0">
                <a:hlinkClick r:id="rId3" tooltip="Heinrich Rubens"/>
              </a:rPr>
              <a:t> </a:t>
            </a:r>
            <a:r>
              <a:rPr lang="sk-SK" dirty="0" err="1">
                <a:hlinkClick r:id="rId3" tooltip="Heinrich Rubens"/>
              </a:rPr>
              <a:t>Rubens</a:t>
            </a:r>
            <a:r>
              <a:rPr lang="sk-SK" dirty="0"/>
              <a:t> v roku </a:t>
            </a:r>
            <a:r>
              <a:rPr lang="sk-SK" dirty="0" smtClean="0"/>
              <a:t>1905</a:t>
            </a:r>
            <a:endParaRPr lang="sk-SK" dirty="0"/>
          </a:p>
        </p:txBody>
      </p:sp>
      <p:pic>
        <p:nvPicPr>
          <p:cNvPr id="1026" name="Picture 2" descr="http://lowres-picturecabinet.com.s3-eu-west-1.amazonaws.com/43/main/11/902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5611">
            <a:off x="606337" y="3460005"/>
            <a:ext cx="407670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dn.instructables.com/FAZ/1YXY/F4WY0J4L/FAZ1YXYF4WY0J4L.MEDI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675" y="1834839"/>
            <a:ext cx="5482107" cy="459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26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Výpary">
  <a:themeElements>
    <a:clrScheme name="Výpary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ýpary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ýpary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TM04033937[[fn=Výpary]]</Template>
  <TotalTime>245</TotalTime>
  <Words>241</Words>
  <Application>Microsoft Office PowerPoint</Application>
  <PresentationFormat>Širokouhlá</PresentationFormat>
  <Paragraphs>58</Paragraphs>
  <Slides>18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</vt:lpstr>
      <vt:lpstr>Výpary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Mrián Čambal</dc:creator>
  <cp:lastModifiedBy>Mrián Čambal</cp:lastModifiedBy>
  <cp:revision>15</cp:revision>
  <dcterms:created xsi:type="dcterms:W3CDTF">2015-10-01T17:24:52Z</dcterms:created>
  <dcterms:modified xsi:type="dcterms:W3CDTF">2015-10-04T18:17:56Z</dcterms:modified>
</cp:coreProperties>
</file>